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C4F9A-C44D-4BCF-ACB9-0B06FE016682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6C93C-DE8D-4A4A-9BD7-0ADC3EB3AB3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9354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Invasive Species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Invasive Species</a:t>
            </a:r>
          </a:p>
          <a:p>
            <a:r>
              <a:rPr lang="en-US" smtClean="0"/>
              <a:t>Courtesy www.lab-initio.com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077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Invasive Species</a:t>
            </a:r>
          </a:p>
          <a:p>
            <a:r>
              <a:rPr lang="en-US" smtClean="0"/>
              <a:t> Introduced species: any organism that was brought to an ecosystem as the result of human actions</a:t>
            </a:r>
          </a:p>
          <a:p>
            <a:endParaRPr lang="en-US" smtClean="0"/>
          </a:p>
          <a:p>
            <a:r>
              <a:rPr lang="en-US" smtClean="0"/>
              <a:t> Invasive species: A species that takes advantage of an unoccupied niche, or that successfully out-competes native species</a:t>
            </a:r>
          </a:p>
          <a:p>
            <a:endParaRPr lang="en-US" smtClean="0"/>
          </a:p>
          <a:p>
            <a:r>
              <a:rPr lang="en-US" smtClean="0"/>
              <a:t>Kudzu:</a:t>
            </a:r>
          </a:p>
          <a:p>
            <a:r>
              <a:rPr lang="en-US" smtClean="0"/>
              <a:t> an invasive vine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Invasive Species</a:t>
            </a:r>
          </a:p>
          <a:p>
            <a:r>
              <a:rPr lang="en-US" smtClean="0"/>
              <a:t> Introduced species: any organism that was brought to an ecosystem as the result of human actions</a:t>
            </a:r>
          </a:p>
          <a:p>
            <a:endParaRPr lang="en-US" smtClean="0"/>
          </a:p>
          <a:p>
            <a:r>
              <a:rPr lang="en-US" smtClean="0"/>
              <a:t> Invasive species: A species that takes advantage of an unoccupied niche, or that successfully out-competes native species</a:t>
            </a:r>
          </a:p>
          <a:p>
            <a:endParaRPr lang="en-US" smtClean="0"/>
          </a:p>
          <a:p>
            <a:r>
              <a:rPr lang="en-US" smtClean="0"/>
              <a:t>Kudzu:</a:t>
            </a:r>
          </a:p>
          <a:p>
            <a:r>
              <a:rPr lang="en-US" smtClean="0"/>
              <a:t> an invasive vine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9335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U.S. Invasive Aquatic Plants </a:t>
            </a:r>
          </a:p>
          <a:p>
            <a:r>
              <a:rPr lang="en-US" smtClean="0"/>
              <a:t>Partial list:</a:t>
            </a:r>
          </a:p>
          <a:p>
            <a:r>
              <a:rPr lang="en-US" smtClean="0"/>
              <a:t>Brazilian Waterweed </a:t>
            </a:r>
            <a:br>
              <a:rPr lang="en-US" smtClean="0"/>
            </a:br>
            <a:r>
              <a:rPr lang="en-US" smtClean="0"/>
              <a:t>Caulerpa, Mediterranean Clone </a:t>
            </a:r>
            <a:br>
              <a:rPr lang="en-US" smtClean="0"/>
            </a:br>
            <a:r>
              <a:rPr lang="en-US" smtClean="0"/>
              <a:t>Common Reed </a:t>
            </a:r>
            <a:br>
              <a:rPr lang="en-US" smtClean="0"/>
            </a:br>
            <a:r>
              <a:rPr lang="en-US" smtClean="0"/>
              <a:t>Eurasian Watermilfoil </a:t>
            </a:r>
            <a:br>
              <a:rPr lang="en-US" smtClean="0"/>
            </a:br>
            <a:r>
              <a:rPr lang="en-US" smtClean="0"/>
              <a:t>Didymo </a:t>
            </a:r>
            <a:br>
              <a:rPr lang="en-US" smtClean="0"/>
            </a:br>
            <a:r>
              <a:rPr lang="en-US" smtClean="0"/>
              <a:t>Giant Reed </a:t>
            </a:r>
            <a:br>
              <a:rPr lang="en-US" smtClean="0"/>
            </a:br>
            <a:r>
              <a:rPr lang="en-US" smtClean="0"/>
              <a:t>Giant Salvinia </a:t>
            </a:r>
            <a:br>
              <a:rPr lang="en-US" smtClean="0"/>
            </a:br>
            <a:r>
              <a:rPr lang="en-US" smtClean="0"/>
              <a:t>Hydrilla </a:t>
            </a:r>
            <a:br>
              <a:rPr lang="en-US" smtClean="0"/>
            </a:br>
            <a:r>
              <a:rPr lang="en-US" smtClean="0"/>
              <a:t>Melaleuca </a:t>
            </a:r>
            <a:br>
              <a:rPr lang="en-US" smtClean="0"/>
            </a:br>
            <a:r>
              <a:rPr lang="en-US" smtClean="0"/>
              <a:t>Purple Loosestrife </a:t>
            </a:r>
            <a:br>
              <a:rPr lang="en-US" smtClean="0"/>
            </a:br>
            <a:r>
              <a:rPr lang="en-US" smtClean="0"/>
              <a:t>Water Chestnut </a:t>
            </a:r>
            <a:br>
              <a:rPr lang="en-US" smtClean="0"/>
            </a:br>
            <a:r>
              <a:rPr lang="en-US" smtClean="0"/>
              <a:t>Water Hyacinth </a:t>
            </a:r>
            <a:br>
              <a:rPr lang="en-US" smtClean="0"/>
            </a:br>
            <a:r>
              <a:rPr lang="en-US" smtClean="0"/>
              <a:t>Water Lettuce </a:t>
            </a:r>
            <a:br>
              <a:rPr lang="en-US" smtClean="0"/>
            </a:br>
            <a:r>
              <a:rPr lang="en-US" smtClean="0"/>
              <a:t>Water Spinach 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Hydrilla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U.S. Invasive Aquatic Plants </a:t>
            </a:r>
          </a:p>
          <a:p>
            <a:r>
              <a:rPr lang="en-US" smtClean="0"/>
              <a:t>Partial list:</a:t>
            </a:r>
          </a:p>
          <a:p>
            <a:r>
              <a:rPr lang="en-US" smtClean="0"/>
              <a:t>Brazilian Waterweed </a:t>
            </a:r>
            <a:br>
              <a:rPr lang="en-US" smtClean="0"/>
            </a:br>
            <a:r>
              <a:rPr lang="en-US" smtClean="0"/>
              <a:t>Caulerpa, Mediterranean Clone </a:t>
            </a:r>
            <a:br>
              <a:rPr lang="en-US" smtClean="0"/>
            </a:br>
            <a:r>
              <a:rPr lang="en-US" smtClean="0"/>
              <a:t>Common Reed </a:t>
            </a:r>
            <a:br>
              <a:rPr lang="en-US" smtClean="0"/>
            </a:br>
            <a:r>
              <a:rPr lang="en-US" smtClean="0"/>
              <a:t>Eurasian Watermilfoil </a:t>
            </a:r>
            <a:br>
              <a:rPr lang="en-US" smtClean="0"/>
            </a:br>
            <a:r>
              <a:rPr lang="en-US" smtClean="0"/>
              <a:t>Didymo </a:t>
            </a:r>
            <a:br>
              <a:rPr lang="en-US" smtClean="0"/>
            </a:br>
            <a:r>
              <a:rPr lang="en-US" smtClean="0"/>
              <a:t>Giant Reed </a:t>
            </a:r>
            <a:br>
              <a:rPr lang="en-US" smtClean="0"/>
            </a:br>
            <a:r>
              <a:rPr lang="en-US" smtClean="0"/>
              <a:t>Giant Salvinia </a:t>
            </a:r>
            <a:br>
              <a:rPr lang="en-US" smtClean="0"/>
            </a:br>
            <a:r>
              <a:rPr lang="en-US" smtClean="0"/>
              <a:t>Hydrilla </a:t>
            </a:r>
            <a:br>
              <a:rPr lang="en-US" smtClean="0"/>
            </a:br>
            <a:r>
              <a:rPr lang="en-US" smtClean="0"/>
              <a:t>Melaleuca </a:t>
            </a:r>
            <a:br>
              <a:rPr lang="en-US" smtClean="0"/>
            </a:br>
            <a:r>
              <a:rPr lang="en-US" smtClean="0"/>
              <a:t>Purple Loosestrife </a:t>
            </a:r>
            <a:br>
              <a:rPr lang="en-US" smtClean="0"/>
            </a:br>
            <a:r>
              <a:rPr lang="en-US" smtClean="0"/>
              <a:t>Water Chestnut </a:t>
            </a:r>
            <a:br>
              <a:rPr lang="en-US" smtClean="0"/>
            </a:br>
            <a:r>
              <a:rPr lang="en-US" smtClean="0"/>
              <a:t>Water Hyacinth </a:t>
            </a:r>
            <a:br>
              <a:rPr lang="en-US" smtClean="0"/>
            </a:br>
            <a:r>
              <a:rPr lang="en-US" smtClean="0"/>
              <a:t>Water Lettuce </a:t>
            </a:r>
            <a:br>
              <a:rPr lang="en-US" smtClean="0"/>
            </a:br>
            <a:r>
              <a:rPr lang="en-US" smtClean="0"/>
              <a:t>Water Spinach 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Hydrilla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9940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U.S. Invasive Aquatic Animals</a:t>
            </a:r>
          </a:p>
          <a:p>
            <a:r>
              <a:rPr lang="en-US" smtClean="0"/>
              <a:t>Partial list:</a:t>
            </a:r>
          </a:p>
          <a:p>
            <a:r>
              <a:rPr lang="en-US" smtClean="0"/>
              <a:t>Alewife 			New Zealand Mud Snail 			Northern Snakehead </a:t>
            </a:r>
            <a:br>
              <a:rPr lang="en-US" smtClean="0"/>
            </a:br>
            <a:r>
              <a:rPr lang="en-US" smtClean="0"/>
              <a:t>Asian Carps 		Nutria </a:t>
            </a:r>
            <a:br>
              <a:rPr lang="en-US" smtClean="0"/>
            </a:br>
            <a:r>
              <a:rPr lang="en-US" smtClean="0"/>
              <a:t>Asian Swamp Eel 		Quagga Mussel </a:t>
            </a:r>
            <a:br>
              <a:rPr lang="en-US" smtClean="0"/>
            </a:br>
            <a:r>
              <a:rPr lang="en-US" smtClean="0"/>
              <a:t>Bullfrog 			Round Goby </a:t>
            </a:r>
            <a:br>
              <a:rPr lang="en-US" smtClean="0"/>
            </a:br>
            <a:r>
              <a:rPr lang="en-US" smtClean="0"/>
              <a:t>Chinese Mitten Crab 	Rusty Crayfish </a:t>
            </a:r>
            <a:br>
              <a:rPr lang="en-US" smtClean="0"/>
            </a:br>
            <a:r>
              <a:rPr lang="en-US" smtClean="0"/>
              <a:t>Eurasian Ruffe 		Sea Lamprey </a:t>
            </a:r>
            <a:br>
              <a:rPr lang="en-US" smtClean="0"/>
            </a:br>
            <a:r>
              <a:rPr lang="en-US" smtClean="0"/>
              <a:t>European Green Crab 	Sea Squirt </a:t>
            </a:r>
            <a:br>
              <a:rPr lang="en-US" smtClean="0"/>
            </a:br>
            <a:r>
              <a:rPr lang="en-US" smtClean="0"/>
              <a:t>Flathead Catfish 		Spiny Water Flea </a:t>
            </a:r>
            <a:br>
              <a:rPr lang="en-US" smtClean="0"/>
            </a:br>
            <a:r>
              <a:rPr lang="en-US" smtClean="0"/>
              <a:t>Lionfish 			Veined Rapa Whelk </a:t>
            </a:r>
          </a:p>
          <a:p>
            <a:r>
              <a:rPr lang="en-US" smtClean="0"/>
              <a:t>			Zebra Mussel </a:t>
            </a:r>
          </a:p>
          <a:p>
            <a:r>
              <a:rPr lang="en-US" smtClean="0"/>
              <a:t>Zebra Mussel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U.S. Invasive Aquatic Animals</a:t>
            </a:r>
          </a:p>
          <a:p>
            <a:r>
              <a:rPr lang="en-US" smtClean="0"/>
              <a:t>Partial list:</a:t>
            </a:r>
          </a:p>
          <a:p>
            <a:r>
              <a:rPr lang="en-US" smtClean="0"/>
              <a:t>Alewife 			New Zealand Mud Snail 			Northern Snakehead </a:t>
            </a:r>
            <a:br>
              <a:rPr lang="en-US" smtClean="0"/>
            </a:br>
            <a:r>
              <a:rPr lang="en-US" smtClean="0"/>
              <a:t>Asian Carps 		Nutria </a:t>
            </a:r>
            <a:br>
              <a:rPr lang="en-US" smtClean="0"/>
            </a:br>
            <a:r>
              <a:rPr lang="en-US" smtClean="0"/>
              <a:t>Asian Swamp Eel 		Quagga Mussel </a:t>
            </a:r>
            <a:br>
              <a:rPr lang="en-US" smtClean="0"/>
            </a:br>
            <a:r>
              <a:rPr lang="en-US" smtClean="0"/>
              <a:t>Bullfrog 			Round Goby </a:t>
            </a:r>
            <a:br>
              <a:rPr lang="en-US" smtClean="0"/>
            </a:br>
            <a:r>
              <a:rPr lang="en-US" smtClean="0"/>
              <a:t>Chinese Mitten Crab 	Rusty Crayfish </a:t>
            </a:r>
            <a:br>
              <a:rPr lang="en-US" smtClean="0"/>
            </a:br>
            <a:r>
              <a:rPr lang="en-US" smtClean="0"/>
              <a:t>Eurasian Ruffe 		Sea Lamprey </a:t>
            </a:r>
            <a:br>
              <a:rPr lang="en-US" smtClean="0"/>
            </a:br>
            <a:r>
              <a:rPr lang="en-US" smtClean="0"/>
              <a:t>European Green Crab 	Sea Squirt </a:t>
            </a:r>
            <a:br>
              <a:rPr lang="en-US" smtClean="0"/>
            </a:br>
            <a:r>
              <a:rPr lang="en-US" smtClean="0"/>
              <a:t>Flathead Catfish 		Spiny Water Flea </a:t>
            </a:r>
            <a:br>
              <a:rPr lang="en-US" smtClean="0"/>
            </a:br>
            <a:r>
              <a:rPr lang="en-US" smtClean="0"/>
              <a:t>Lionfish 			Veined Rapa Whelk </a:t>
            </a:r>
          </a:p>
          <a:p>
            <a:r>
              <a:rPr lang="en-US" smtClean="0"/>
              <a:t>			Zebra Mussel </a:t>
            </a:r>
          </a:p>
          <a:p>
            <a:r>
              <a:rPr lang="en-US" smtClean="0"/>
              <a:t>Zebra Mussel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9236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U.S. Invasive Invertebrates</a:t>
            </a:r>
          </a:p>
          <a:p>
            <a:r>
              <a:rPr lang="en-US" smtClean="0"/>
              <a:t>Partial list:</a:t>
            </a:r>
          </a:p>
          <a:p>
            <a:r>
              <a:rPr lang="en-US" smtClean="0"/>
              <a:t>Africanized Honeybee </a:t>
            </a:r>
            <a:br>
              <a:rPr lang="en-US" smtClean="0"/>
            </a:br>
            <a:r>
              <a:rPr lang="en-US" smtClean="0"/>
              <a:t>Asian Citrus Psyllid </a:t>
            </a:r>
            <a:br>
              <a:rPr lang="en-US" smtClean="0"/>
            </a:br>
            <a:r>
              <a:rPr lang="en-US" smtClean="0"/>
              <a:t>Asian Long-Horned Beetle </a:t>
            </a:r>
            <a:br>
              <a:rPr lang="en-US" smtClean="0"/>
            </a:br>
            <a:r>
              <a:rPr lang="en-US" smtClean="0"/>
              <a:t>Asian Tiger Mosquito </a:t>
            </a:r>
            <a:br>
              <a:rPr lang="en-US" smtClean="0"/>
            </a:br>
            <a:r>
              <a:rPr lang="en-US" smtClean="0"/>
              <a:t>Cactus Moth </a:t>
            </a:r>
            <a:br>
              <a:rPr lang="en-US" smtClean="0"/>
            </a:br>
            <a:r>
              <a:rPr lang="en-US" smtClean="0"/>
              <a:t>Emerald Ash Borer </a:t>
            </a:r>
            <a:br>
              <a:rPr lang="en-US" smtClean="0"/>
            </a:br>
            <a:r>
              <a:rPr lang="en-US" smtClean="0"/>
              <a:t>European Gypsy Moth </a:t>
            </a:r>
            <a:br>
              <a:rPr lang="en-US" smtClean="0"/>
            </a:br>
            <a:r>
              <a:rPr lang="en-US" smtClean="0"/>
              <a:t>European Spruce Bark Beetle</a:t>
            </a:r>
            <a:br>
              <a:rPr lang="en-US" smtClean="0"/>
            </a:br>
            <a:r>
              <a:rPr lang="en-US" smtClean="0"/>
              <a:t>Formosan Subterranean Termite </a:t>
            </a:r>
            <a:br>
              <a:rPr lang="en-US" smtClean="0"/>
            </a:br>
            <a:r>
              <a:rPr lang="en-US" smtClean="0"/>
              <a:t>Giant African Snail </a:t>
            </a:r>
            <a:br>
              <a:rPr lang="en-US" smtClean="0"/>
            </a:br>
            <a:r>
              <a:rPr lang="en-US" smtClean="0"/>
              <a:t>Glassy-Winged Sharpshooter </a:t>
            </a:r>
            <a:br>
              <a:rPr lang="en-US" smtClean="0"/>
            </a:br>
            <a:r>
              <a:rPr lang="en-US" smtClean="0"/>
              <a:t>Hemlock Woolly Adelgid </a:t>
            </a:r>
            <a:br>
              <a:rPr lang="en-US" smtClean="0"/>
            </a:br>
            <a:r>
              <a:rPr lang="en-US" smtClean="0"/>
              <a:t>Light Brown Apple Moth </a:t>
            </a:r>
            <a:br>
              <a:rPr lang="en-US" smtClean="0"/>
            </a:br>
            <a:r>
              <a:rPr lang="en-US" smtClean="0"/>
              <a:t>Mediterranean Fruit Fly </a:t>
            </a:r>
            <a:br>
              <a:rPr lang="en-US" smtClean="0"/>
            </a:br>
            <a:r>
              <a:rPr lang="en-US" smtClean="0"/>
              <a:t>Mexican Fruit Fly </a:t>
            </a:r>
            <a:br>
              <a:rPr lang="en-US" smtClean="0"/>
            </a:br>
            <a:r>
              <a:rPr lang="en-US" smtClean="0"/>
              <a:t>Pink Hibiscus Mealybug </a:t>
            </a:r>
            <a:br>
              <a:rPr lang="en-US" smtClean="0"/>
            </a:br>
            <a:r>
              <a:rPr lang="en-US" smtClean="0"/>
              <a:t>Red Imported Fire Ant </a:t>
            </a:r>
            <a:br>
              <a:rPr lang="en-US" smtClean="0"/>
            </a:br>
            <a:r>
              <a:rPr lang="en-US" smtClean="0"/>
              <a:t>Russian Wheat Aphid </a:t>
            </a:r>
            <a:br>
              <a:rPr lang="en-US" smtClean="0"/>
            </a:br>
            <a:r>
              <a:rPr lang="en-US" smtClean="0"/>
              <a:t>Silverleaf Whitefly </a:t>
            </a:r>
            <a:br>
              <a:rPr lang="en-US" smtClean="0"/>
            </a:br>
            <a:r>
              <a:rPr lang="en-US" smtClean="0"/>
              <a:t>Sirex Woodwasp </a:t>
            </a:r>
            <a:br>
              <a:rPr lang="en-US" smtClean="0"/>
            </a:br>
            <a:r>
              <a:rPr lang="en-US" smtClean="0"/>
              <a:t>Soybean Cyst Nematode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U.S. Invasive Invertebrates</a:t>
            </a:r>
          </a:p>
          <a:p>
            <a:r>
              <a:rPr lang="en-US" smtClean="0"/>
              <a:t>Partial list:</a:t>
            </a:r>
          </a:p>
          <a:p>
            <a:r>
              <a:rPr lang="en-US" smtClean="0"/>
              <a:t>Africanized Honeybee </a:t>
            </a:r>
            <a:br>
              <a:rPr lang="en-US" smtClean="0"/>
            </a:br>
            <a:r>
              <a:rPr lang="en-US" smtClean="0"/>
              <a:t>Asian Citrus Psyllid </a:t>
            </a:r>
            <a:br>
              <a:rPr lang="en-US" smtClean="0"/>
            </a:br>
            <a:r>
              <a:rPr lang="en-US" smtClean="0"/>
              <a:t>Asian Long-Horned Beetle </a:t>
            </a:r>
            <a:br>
              <a:rPr lang="en-US" smtClean="0"/>
            </a:br>
            <a:r>
              <a:rPr lang="en-US" smtClean="0"/>
              <a:t>Asian Tiger Mosquito </a:t>
            </a:r>
            <a:br>
              <a:rPr lang="en-US" smtClean="0"/>
            </a:br>
            <a:r>
              <a:rPr lang="en-US" smtClean="0"/>
              <a:t>Cactus Moth </a:t>
            </a:r>
            <a:br>
              <a:rPr lang="en-US" smtClean="0"/>
            </a:br>
            <a:r>
              <a:rPr lang="en-US" smtClean="0"/>
              <a:t>Emerald Ash Borer </a:t>
            </a:r>
            <a:br>
              <a:rPr lang="en-US" smtClean="0"/>
            </a:br>
            <a:r>
              <a:rPr lang="en-US" smtClean="0"/>
              <a:t>European Gypsy Moth </a:t>
            </a:r>
            <a:br>
              <a:rPr lang="en-US" smtClean="0"/>
            </a:br>
            <a:r>
              <a:rPr lang="en-US" smtClean="0"/>
              <a:t>European Spruce Bark Beetle</a:t>
            </a:r>
            <a:br>
              <a:rPr lang="en-US" smtClean="0"/>
            </a:br>
            <a:r>
              <a:rPr lang="en-US" smtClean="0"/>
              <a:t>Formosan Subterranean Termite </a:t>
            </a:r>
            <a:br>
              <a:rPr lang="en-US" smtClean="0"/>
            </a:br>
            <a:r>
              <a:rPr lang="en-US" smtClean="0"/>
              <a:t>Giant African Snail </a:t>
            </a:r>
            <a:br>
              <a:rPr lang="en-US" smtClean="0"/>
            </a:br>
            <a:r>
              <a:rPr lang="en-US" smtClean="0"/>
              <a:t>Glassy-Winged Sharpshooter </a:t>
            </a:r>
            <a:br>
              <a:rPr lang="en-US" smtClean="0"/>
            </a:br>
            <a:r>
              <a:rPr lang="en-US" smtClean="0"/>
              <a:t>Hemlock Woolly Adelgid </a:t>
            </a:r>
            <a:br>
              <a:rPr lang="en-US" smtClean="0"/>
            </a:br>
            <a:r>
              <a:rPr lang="en-US" smtClean="0"/>
              <a:t>Light Brown Apple Moth </a:t>
            </a:r>
            <a:br>
              <a:rPr lang="en-US" smtClean="0"/>
            </a:br>
            <a:r>
              <a:rPr lang="en-US" smtClean="0"/>
              <a:t>Mediterranean Fruit Fly </a:t>
            </a:r>
            <a:br>
              <a:rPr lang="en-US" smtClean="0"/>
            </a:br>
            <a:r>
              <a:rPr lang="en-US" smtClean="0"/>
              <a:t>Mexican Fruit Fly </a:t>
            </a:r>
            <a:br>
              <a:rPr lang="en-US" smtClean="0"/>
            </a:br>
            <a:r>
              <a:rPr lang="en-US" smtClean="0"/>
              <a:t>Pink Hibiscus Mealybug </a:t>
            </a:r>
            <a:br>
              <a:rPr lang="en-US" smtClean="0"/>
            </a:br>
            <a:r>
              <a:rPr lang="en-US" smtClean="0"/>
              <a:t>Red Imported Fire Ant </a:t>
            </a:r>
            <a:br>
              <a:rPr lang="en-US" smtClean="0"/>
            </a:br>
            <a:r>
              <a:rPr lang="en-US" smtClean="0"/>
              <a:t>Russian Wheat Aphid </a:t>
            </a:r>
            <a:br>
              <a:rPr lang="en-US" smtClean="0"/>
            </a:br>
            <a:r>
              <a:rPr lang="en-US" smtClean="0"/>
              <a:t>Silverleaf Whitefly </a:t>
            </a:r>
            <a:br>
              <a:rPr lang="en-US" smtClean="0"/>
            </a:br>
            <a:r>
              <a:rPr lang="en-US" smtClean="0"/>
              <a:t>Sirex Woodwasp </a:t>
            </a:r>
            <a:br>
              <a:rPr lang="en-US" smtClean="0"/>
            </a:br>
            <a:r>
              <a:rPr lang="en-US" smtClean="0"/>
              <a:t>Soybean Cyst Nematode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2151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U.S. Invasive Vertebrates</a:t>
            </a:r>
          </a:p>
          <a:p>
            <a:r>
              <a:rPr lang="en-US" smtClean="0"/>
              <a:t>Partial list:  		At Risk of Widespread </a:t>
            </a:r>
          </a:p>
          <a:p>
            <a:r>
              <a:rPr lang="en-US" smtClean="0"/>
              <a:t>Brown Tree Snake 		                Intrusion</a:t>
            </a:r>
            <a:br>
              <a:rPr lang="en-US" smtClean="0"/>
            </a:br>
            <a:r>
              <a:rPr lang="en-US" smtClean="0"/>
              <a:t>Cane Toad 		Constrictor snakes</a:t>
            </a:r>
            <a:br>
              <a:rPr lang="en-US" smtClean="0"/>
            </a:br>
            <a:r>
              <a:rPr lang="en-US" smtClean="0"/>
              <a:t>European Starling 		Boiga snakes</a:t>
            </a:r>
            <a:br>
              <a:rPr lang="en-US" smtClean="0"/>
            </a:br>
            <a:r>
              <a:rPr lang="en-US" smtClean="0"/>
              <a:t>Wild Boar 		Gambian pouch rat</a:t>
            </a:r>
          </a:p>
          <a:p>
            <a:r>
              <a:rPr lang="en-US" smtClean="0"/>
              <a:t>House Sparrow</a:t>
            </a:r>
          </a:p>
          <a:p>
            <a:r>
              <a:rPr lang="en-US" smtClean="0"/>
              <a:t>Nutria		</a:t>
            </a:r>
          </a:p>
          <a:p>
            <a:endParaRPr lang="en-US" smtClean="0"/>
          </a:p>
          <a:p>
            <a:r>
              <a:rPr lang="en-US" smtClean="0"/>
              <a:t>European Starling</a:t>
            </a:r>
          </a:p>
          <a:p>
            <a:r>
              <a:rPr lang="en-US" smtClean="0"/>
              <a:t>Cane Toad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U.S. Invasive Vertebrates</a:t>
            </a:r>
          </a:p>
          <a:p>
            <a:r>
              <a:rPr lang="en-US" smtClean="0"/>
              <a:t>Partial list:  		At Risk of Widespread </a:t>
            </a:r>
          </a:p>
          <a:p>
            <a:r>
              <a:rPr lang="en-US" smtClean="0"/>
              <a:t>Brown Tree Snake 		                Intrusion</a:t>
            </a:r>
            <a:br>
              <a:rPr lang="en-US" smtClean="0"/>
            </a:br>
            <a:r>
              <a:rPr lang="en-US" smtClean="0"/>
              <a:t>Cane Toad 		Constrictor snakes</a:t>
            </a:r>
            <a:br>
              <a:rPr lang="en-US" smtClean="0"/>
            </a:br>
            <a:r>
              <a:rPr lang="en-US" smtClean="0"/>
              <a:t>European Starling 		Boiga snakes</a:t>
            </a:r>
            <a:br>
              <a:rPr lang="en-US" smtClean="0"/>
            </a:br>
            <a:r>
              <a:rPr lang="en-US" smtClean="0"/>
              <a:t>Wild Boar 		Gambian pouch rat</a:t>
            </a:r>
          </a:p>
          <a:p>
            <a:r>
              <a:rPr lang="en-US" smtClean="0"/>
              <a:t>House Sparrow</a:t>
            </a:r>
          </a:p>
          <a:p>
            <a:r>
              <a:rPr lang="en-US" smtClean="0"/>
              <a:t>Nutria		</a:t>
            </a:r>
          </a:p>
          <a:p>
            <a:endParaRPr lang="en-US" smtClean="0"/>
          </a:p>
          <a:p>
            <a:r>
              <a:rPr lang="en-US" smtClean="0"/>
              <a:t>European Starling</a:t>
            </a:r>
          </a:p>
          <a:p>
            <a:r>
              <a:rPr lang="en-US" smtClean="0"/>
              <a:t>Cane Toad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1152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U.S. Invasive Plants</a:t>
            </a:r>
          </a:p>
          <a:p>
            <a:r>
              <a:rPr lang="en-US" smtClean="0"/>
              <a:t>Yellow Star Thistle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U.S. Invasive Plants</a:t>
            </a:r>
          </a:p>
          <a:p>
            <a:r>
              <a:rPr lang="en-US" smtClean="0"/>
              <a:t>Yellow Star Thistle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795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U.S. Invasive Microbes</a:t>
            </a:r>
          </a:p>
          <a:p>
            <a:r>
              <a:rPr lang="en-US" smtClean="0"/>
              <a:t>Animal Pathogens </a:t>
            </a:r>
          </a:p>
          <a:p>
            <a:r>
              <a:rPr lang="en-US" smtClean="0"/>
              <a:t>Avian Influenza </a:t>
            </a:r>
            <a:br>
              <a:rPr lang="en-US" smtClean="0"/>
            </a:br>
            <a:r>
              <a:rPr lang="en-US" smtClean="0"/>
              <a:t>Exotic Newcastle Disease </a:t>
            </a:r>
            <a:br>
              <a:rPr lang="en-US" smtClean="0"/>
            </a:br>
            <a:r>
              <a:rPr lang="en-US" smtClean="0"/>
              <a:t>Fowlpox </a:t>
            </a:r>
            <a:br>
              <a:rPr lang="en-US" smtClean="0"/>
            </a:br>
            <a:r>
              <a:rPr lang="en-US" smtClean="0"/>
              <a:t>Viral Hemorrhagic Septicemia </a:t>
            </a:r>
            <a:br>
              <a:rPr lang="en-US" smtClean="0"/>
            </a:br>
            <a:r>
              <a:rPr lang="en-US" smtClean="0"/>
              <a:t>West Nile Virus </a:t>
            </a:r>
            <a:br>
              <a:rPr lang="en-US" smtClean="0"/>
            </a:br>
            <a:r>
              <a:rPr lang="en-US" smtClean="0"/>
              <a:t>Whirling Disease </a:t>
            </a:r>
          </a:p>
          <a:p>
            <a:r>
              <a:rPr lang="en-US" smtClean="0"/>
              <a:t>Plant Pathogens</a:t>
            </a:r>
          </a:p>
          <a:p>
            <a:r>
              <a:rPr lang="en-US" smtClean="0"/>
              <a:t>Citrus Canker </a:t>
            </a:r>
            <a:br>
              <a:rPr lang="en-US" smtClean="0"/>
            </a:br>
            <a:r>
              <a:rPr lang="en-US" smtClean="0"/>
              <a:t>Citrus Greening </a:t>
            </a:r>
            <a:br>
              <a:rPr lang="en-US" smtClean="0"/>
            </a:br>
            <a:r>
              <a:rPr lang="en-US" smtClean="0"/>
              <a:t>Plum Pox </a:t>
            </a:r>
            <a:br>
              <a:rPr lang="en-US" smtClean="0"/>
            </a:br>
            <a:r>
              <a:rPr lang="en-US" smtClean="0"/>
              <a:t>Southern Bacterial Wilt </a:t>
            </a:r>
            <a:br>
              <a:rPr lang="en-US" smtClean="0"/>
            </a:br>
            <a:r>
              <a:rPr lang="en-US" smtClean="0"/>
              <a:t>Soybean Rust </a:t>
            </a:r>
            <a:br>
              <a:rPr lang="en-US" smtClean="0"/>
            </a:br>
            <a:r>
              <a:rPr lang="en-US" smtClean="0"/>
              <a:t>Sudden Oak Death </a:t>
            </a:r>
          </a:p>
          <a:p>
            <a:endParaRPr lang="en-US" smtClean="0"/>
          </a:p>
          <a:p>
            <a:r>
              <a:rPr lang="en-US" smtClean="0"/>
              <a:t>West Nile Virus</a:t>
            </a:r>
          </a:p>
          <a:p>
            <a:r>
              <a:rPr lang="en-US" smtClean="0"/>
              <a:t>Citrus Canker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U.S. Invasive Microbes</a:t>
            </a:r>
          </a:p>
          <a:p>
            <a:r>
              <a:rPr lang="en-US" smtClean="0"/>
              <a:t>Animal Pathogens </a:t>
            </a:r>
          </a:p>
          <a:p>
            <a:r>
              <a:rPr lang="en-US" smtClean="0"/>
              <a:t>Avian Influenza </a:t>
            </a:r>
            <a:br>
              <a:rPr lang="en-US" smtClean="0"/>
            </a:br>
            <a:r>
              <a:rPr lang="en-US" smtClean="0"/>
              <a:t>Exotic Newcastle Disease </a:t>
            </a:r>
            <a:br>
              <a:rPr lang="en-US" smtClean="0"/>
            </a:br>
            <a:r>
              <a:rPr lang="en-US" smtClean="0"/>
              <a:t>Fowlpox </a:t>
            </a:r>
            <a:br>
              <a:rPr lang="en-US" smtClean="0"/>
            </a:br>
            <a:r>
              <a:rPr lang="en-US" smtClean="0"/>
              <a:t>Viral Hemorrhagic Septicemia </a:t>
            </a:r>
            <a:br>
              <a:rPr lang="en-US" smtClean="0"/>
            </a:br>
            <a:r>
              <a:rPr lang="en-US" smtClean="0"/>
              <a:t>West Nile Virus </a:t>
            </a:r>
            <a:br>
              <a:rPr lang="en-US" smtClean="0"/>
            </a:br>
            <a:r>
              <a:rPr lang="en-US" smtClean="0"/>
              <a:t>Whirling Disease </a:t>
            </a:r>
          </a:p>
          <a:p>
            <a:r>
              <a:rPr lang="en-US" smtClean="0"/>
              <a:t>Plant Pathogens</a:t>
            </a:r>
          </a:p>
          <a:p>
            <a:r>
              <a:rPr lang="en-US" smtClean="0"/>
              <a:t>Citrus Canker </a:t>
            </a:r>
            <a:br>
              <a:rPr lang="en-US" smtClean="0"/>
            </a:br>
            <a:r>
              <a:rPr lang="en-US" smtClean="0"/>
              <a:t>Citrus Greening </a:t>
            </a:r>
            <a:br>
              <a:rPr lang="en-US" smtClean="0"/>
            </a:br>
            <a:r>
              <a:rPr lang="en-US" smtClean="0"/>
              <a:t>Plum Pox </a:t>
            </a:r>
            <a:br>
              <a:rPr lang="en-US" smtClean="0"/>
            </a:br>
            <a:r>
              <a:rPr lang="en-US" smtClean="0"/>
              <a:t>Southern Bacterial Wilt </a:t>
            </a:r>
            <a:br>
              <a:rPr lang="en-US" smtClean="0"/>
            </a:br>
            <a:r>
              <a:rPr lang="en-US" smtClean="0"/>
              <a:t>Soybean Rust </a:t>
            </a:r>
            <a:br>
              <a:rPr lang="en-US" smtClean="0"/>
            </a:br>
            <a:r>
              <a:rPr lang="en-US" smtClean="0"/>
              <a:t>Sudden Oak Death </a:t>
            </a:r>
          </a:p>
          <a:p>
            <a:endParaRPr lang="en-US" smtClean="0"/>
          </a:p>
          <a:p>
            <a:r>
              <a:rPr lang="en-US" smtClean="0"/>
              <a:t>West Nile Virus</a:t>
            </a:r>
          </a:p>
          <a:p>
            <a:r>
              <a:rPr lang="en-US" smtClean="0"/>
              <a:t>Citrus Canker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3793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32EB-6521-4714-8E2E-49B6FFE7B6A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5068-6578-4A65-B497-82A9B9BAFE7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32EB-6521-4714-8E2E-49B6FFE7B6A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5068-6578-4A65-B497-82A9B9BAFE7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32EB-6521-4714-8E2E-49B6FFE7B6A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5068-6578-4A65-B497-82A9B9BAFE7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32EB-6521-4714-8E2E-49B6FFE7B6A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5068-6578-4A65-B497-82A9B9BAFE7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32EB-6521-4714-8E2E-49B6FFE7B6A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5068-6578-4A65-B497-82A9B9BAFE7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32EB-6521-4714-8E2E-49B6FFE7B6A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5068-6578-4A65-B497-82A9B9BAFE7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32EB-6521-4714-8E2E-49B6FFE7B6A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5068-6578-4A65-B497-82A9B9BAFE7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32EB-6521-4714-8E2E-49B6FFE7B6A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5068-6578-4A65-B497-82A9B9BAFE7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32EB-6521-4714-8E2E-49B6FFE7B6A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5068-6578-4A65-B497-82A9B9BAFE7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32EB-6521-4714-8E2E-49B6FFE7B6A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5068-6578-4A65-B497-82A9B9BAFE7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32EB-6521-4714-8E2E-49B6FFE7B6A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5068-6578-4A65-B497-82A9B9BAFE7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632EB-6521-4714-8E2E-49B6FFE7B6A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25068-6578-4A65-B497-82A9B9BAFE7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8382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Invasive Species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4" name="Picture 2" descr="http://www.lab-initio.com/screen_res/nz3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685800"/>
            <a:ext cx="8885822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562600" cy="8382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Invasive Species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843201"/>
            <a:ext cx="5410200" cy="578619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>
            <a:solidFill>
              <a:schemeClr val="accent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Introduced species</a:t>
            </a:r>
            <a:r>
              <a:rPr lang="en-US" sz="3200" dirty="0" smtClean="0">
                <a:latin typeface="Comic Sans MS" pitchFamily="66" charset="0"/>
              </a:rPr>
              <a:t>: any organism that was brought to an ecosystem as the result of human actions</a:t>
            </a:r>
          </a:p>
          <a:p>
            <a:endParaRPr lang="en-US" sz="32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32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Invasive species</a:t>
            </a:r>
            <a:r>
              <a:rPr lang="en-US" sz="3200" dirty="0" smtClean="0">
                <a:latin typeface="Comic Sans MS" pitchFamily="66" charset="0"/>
              </a:rPr>
              <a:t>: A species that takes advantage of an unoccupied niche, or that successfully out-competes native species</a:t>
            </a:r>
          </a:p>
          <a:p>
            <a:endParaRPr lang="en-US" dirty="0"/>
          </a:p>
        </p:txBody>
      </p:sp>
      <p:pic>
        <p:nvPicPr>
          <p:cNvPr id="6" name="Picture 5" descr="kudz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685800"/>
            <a:ext cx="3175000" cy="477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172200" y="5562600"/>
            <a:ext cx="26116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Kudzu:</a:t>
            </a: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an invasive vine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U.S. Invasive Aquatic Plants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066800"/>
            <a:ext cx="3124200" cy="480131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>
            <a:solidFill>
              <a:schemeClr val="accent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Partial list:</a:t>
            </a:r>
          </a:p>
          <a:p>
            <a:r>
              <a:rPr lang="en-US" b="1" dirty="0" smtClean="0"/>
              <a:t>Brazilian Waterweed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/>
              <a:t>Caulerpa</a:t>
            </a:r>
            <a:r>
              <a:rPr lang="en-US" b="1" dirty="0" smtClean="0"/>
              <a:t>, Mediterranean Clone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Common Reed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Eurasian </a:t>
            </a:r>
            <a:r>
              <a:rPr lang="en-US" b="1" dirty="0" err="1" smtClean="0"/>
              <a:t>Watermilfoil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err="1" smtClean="0"/>
              <a:t>Didymo</a:t>
            </a:r>
            <a:r>
              <a:rPr lang="en-US" b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Giant Reed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Giant </a:t>
            </a:r>
            <a:r>
              <a:rPr lang="en-US" b="1" dirty="0" err="1" smtClean="0"/>
              <a:t>Salvinia</a:t>
            </a:r>
            <a:r>
              <a:rPr lang="en-US" b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/>
              <a:t>Hydrilla</a:t>
            </a:r>
            <a:r>
              <a:rPr lang="en-US" b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/>
              <a:t>Melaleuca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Purple Loosestrife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Water Chestnut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Water Hyacinth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Water Lettuce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Water Spinach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16386" name="Picture 2" descr="File:Hydrilla verticillata collection LakeSeminoleF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990600"/>
            <a:ext cx="3248486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400800" y="5867400"/>
            <a:ext cx="15392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Hydrilla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U.S. Invasive Aquatic Animals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524000"/>
            <a:ext cx="5029200" cy="344709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>
            <a:solidFill>
              <a:schemeClr val="accent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Partial list:</a:t>
            </a:r>
          </a:p>
          <a:p>
            <a:r>
              <a:rPr lang="en-US" b="1" dirty="0" smtClean="0"/>
              <a:t>Alewife 			New Zealand Mud Snail 			Northern Snakehead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Asian Carps</a:t>
            </a:r>
            <a:r>
              <a:rPr lang="en-US" dirty="0" smtClean="0"/>
              <a:t> 		</a:t>
            </a:r>
            <a:r>
              <a:rPr lang="en-US" b="1" dirty="0" smtClean="0"/>
              <a:t>Nutria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Asian Swamp Eel 		</a:t>
            </a:r>
            <a:r>
              <a:rPr lang="en-US" b="1" dirty="0" err="1" smtClean="0"/>
              <a:t>Quagga</a:t>
            </a:r>
            <a:r>
              <a:rPr lang="en-US" b="1" dirty="0" smtClean="0"/>
              <a:t> Mussel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Bullfrog 			Round Goby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Chinese Mitten Crab 	Rusty Crayfish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Eurasian </a:t>
            </a:r>
            <a:r>
              <a:rPr lang="en-US" b="1" dirty="0" err="1" smtClean="0"/>
              <a:t>Ruffe</a:t>
            </a:r>
            <a:r>
              <a:rPr lang="en-US" b="1" dirty="0" smtClean="0"/>
              <a:t> 		Sea Lamprey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European Green Crab 	Sea Squirt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Flathead Catfish 		Spiny Water Flea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Lionfish 			Veined Rapa Whelk </a:t>
            </a:r>
          </a:p>
          <a:p>
            <a:r>
              <a:rPr lang="en-US" b="1" dirty="0"/>
              <a:t>	</a:t>
            </a:r>
            <a:r>
              <a:rPr lang="en-US" b="1" dirty="0" smtClean="0"/>
              <a:t>		Zebra Mussel 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943600" y="5867400"/>
            <a:ext cx="2525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Zebra Mussel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7410" name="Picture 2" descr="File:Zebra mussel GLERL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990600"/>
            <a:ext cx="3146970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U.S. Invasive Invertebrates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914400"/>
            <a:ext cx="3200400" cy="557075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>
            <a:solidFill>
              <a:schemeClr val="accent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Partial list:</a:t>
            </a:r>
          </a:p>
          <a:p>
            <a:r>
              <a:rPr lang="en-US" sz="1600" b="1" dirty="0" smtClean="0"/>
              <a:t>Africanized Honeybee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Asian Citrus </a:t>
            </a:r>
            <a:r>
              <a:rPr lang="en-US" sz="1600" b="1" dirty="0" err="1" smtClean="0"/>
              <a:t>Psyllid</a:t>
            </a:r>
            <a:r>
              <a:rPr lang="en-US" sz="1600" b="1" dirty="0" smtClean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Asian Long-Horned Beetle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Asian Tiger Mosquito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Cactus Moth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Emerald Ash Borer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European Gypsy Moth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European Spruce Bark Beetle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Formosan Subterranean Termite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Giant African Snail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Glassy-Winged Sharpshooter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Hemlock Woolly </a:t>
            </a:r>
            <a:r>
              <a:rPr lang="en-US" sz="1600" b="1" dirty="0" err="1" smtClean="0"/>
              <a:t>Adelgid</a:t>
            </a:r>
            <a:r>
              <a:rPr lang="en-US" sz="1600" b="1" dirty="0" smtClean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Light Brown Apple Moth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Mediterranean Fruit Fly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Mexican Fruit Fly </a:t>
            </a:r>
            <a:br>
              <a:rPr lang="en-US" sz="1600" b="1" dirty="0" smtClean="0"/>
            </a:br>
            <a:r>
              <a:rPr lang="en-US" sz="1600" b="1" dirty="0" smtClean="0"/>
              <a:t>Pink Hibiscus </a:t>
            </a:r>
            <a:r>
              <a:rPr lang="en-US" sz="1600" b="1" dirty="0" err="1" smtClean="0"/>
              <a:t>Mealybug</a:t>
            </a:r>
            <a:r>
              <a:rPr lang="en-US" sz="1600" b="1" dirty="0" smtClean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Red Imported Fire Ant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Russian Wheat Aphid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err="1" smtClean="0"/>
              <a:t>Silverleaf</a:t>
            </a:r>
            <a:r>
              <a:rPr lang="en-US" sz="1600" b="1" dirty="0" smtClean="0"/>
              <a:t> Whitefly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err="1" smtClean="0"/>
              <a:t>Sirex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Woodwasp</a:t>
            </a:r>
            <a:r>
              <a:rPr lang="en-US" sz="1600" b="1" dirty="0" smtClean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Soybean Cyst Nematode </a:t>
            </a:r>
            <a:endParaRPr lang="en-US" sz="1600" dirty="0" smtClean="0"/>
          </a:p>
        </p:txBody>
      </p:sp>
      <p:pic>
        <p:nvPicPr>
          <p:cNvPr id="19458" name="Picture 2" descr="File:FireantmapU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447800"/>
            <a:ext cx="4953000" cy="3992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U.S. Invasive Vertebrates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914400"/>
            <a:ext cx="5257800" cy="233910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>
            <a:solidFill>
              <a:schemeClr val="accent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Partial list:</a:t>
            </a:r>
            <a:r>
              <a:rPr lang="en-US" sz="2000" dirty="0" smtClean="0">
                <a:solidFill>
                  <a:srgbClr val="C00000"/>
                </a:solidFill>
              </a:rPr>
              <a:t>  		</a:t>
            </a:r>
            <a:r>
              <a:rPr lang="en-US" sz="20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Risk of Widespread </a:t>
            </a:r>
            <a:endParaRPr lang="en-US" sz="2000" b="1" i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/>
              <a:t>Brown Tree Snake 		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  <a:r>
              <a:rPr lang="en-US" sz="20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Intrusion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Cane Toad 		Constrictor snakes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European Starling 		</a:t>
            </a:r>
            <a:r>
              <a:rPr lang="en-US" b="1" dirty="0" err="1" smtClean="0"/>
              <a:t>Boiga</a:t>
            </a:r>
            <a:r>
              <a:rPr lang="en-US" b="1" dirty="0" smtClean="0"/>
              <a:t> snakes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Wild Boar 		Gambian pouch rat</a:t>
            </a:r>
          </a:p>
          <a:p>
            <a:r>
              <a:rPr lang="en-US" b="1" dirty="0" smtClean="0"/>
              <a:t>House Sparrow</a:t>
            </a:r>
          </a:p>
          <a:p>
            <a:r>
              <a:rPr lang="en-US" b="1" dirty="0" smtClean="0"/>
              <a:t>Nutria		</a:t>
            </a:r>
          </a:p>
          <a:p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5638800"/>
            <a:ext cx="2823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European Starling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2" descr="European Starl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914400"/>
            <a:ext cx="3124200" cy="468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4" name="Picture 2" descr="File:Cane-to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657600"/>
            <a:ext cx="3859480" cy="2476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133600" y="6172200"/>
            <a:ext cx="1742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Cane Toad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U.S. Invasive Plants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1506" name="Picture 2" descr="http://www.invasivespeciesinfo.gov/shared/spac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6200" cy="76200"/>
          </a:xfrm>
          <a:prstGeom prst="rect">
            <a:avLst/>
          </a:prstGeom>
          <a:noFill/>
        </p:spPr>
      </p:pic>
      <p:pic>
        <p:nvPicPr>
          <p:cNvPr id="21508" name="Picture 4" descr="http://www.invasivespeciesinfo.gov/shared/spac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625" cy="47625"/>
          </a:xfrm>
          <a:prstGeom prst="rect">
            <a:avLst/>
          </a:prstGeom>
          <a:noFill/>
        </p:spPr>
      </p:pic>
      <p:pic>
        <p:nvPicPr>
          <p:cNvPr id="21512" name="Picture 8" descr="http://www.invasivespeciesinfo.gov/shared/spac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6200" cy="76200"/>
          </a:xfrm>
          <a:prstGeom prst="rect">
            <a:avLst/>
          </a:prstGeom>
          <a:noFill/>
        </p:spPr>
      </p:pic>
      <p:graphicFrame>
        <p:nvGraphicFramePr>
          <p:cNvPr id="37" name="Table 36"/>
          <p:cNvGraphicFramePr>
            <a:graphicFrameLocks noGrp="1"/>
          </p:cNvGraphicFramePr>
          <p:nvPr/>
        </p:nvGraphicFramePr>
        <p:xfrm>
          <a:off x="152400" y="762000"/>
          <a:ext cx="6096000" cy="55778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635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Autumn Olive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Beach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Vitex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Canada Thistle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Chinese Tallow </a:t>
                      </a:r>
                      <a:br>
                        <a:rPr lang="en-US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Cogongrass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Common Teasel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Dalmatian Toadflax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Diffuse Knapweed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Downy Brome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Garlic Mustard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Giant Hogweed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Hairy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Whitetop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Houndstongue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Japanese Honeysuckle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Japanese Knotweed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Johnsongrass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Kudzu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Leafy Spurge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Medusahead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Mile-A-Minute Weed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Multiflora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Rose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Musk Thistle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Old World Climbing Fern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Oriental Bittersweet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Purple Star Thistle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Quackgrass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Russian Knapweed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Russian Olive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Saltcedar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St.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Johnswort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Scotch Broom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Scotch Thistle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Spotted Knapweed </a:t>
                      </a:r>
                      <a:br>
                        <a:rPr lang="en-US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Tree-of-Heaven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Tropical Soda Apple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Whitetop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Yellow Star Thistle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Yellow Toadflax 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21530" name="Picture 26" descr="http://www.garfield-county.com/files/vegetation_yellow_starthist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1143000"/>
            <a:ext cx="2057400" cy="2933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9" name="TextBox 38"/>
          <p:cNvSpPr txBox="1"/>
          <p:nvPr/>
        </p:nvSpPr>
        <p:spPr>
          <a:xfrm>
            <a:off x="6400800" y="4191000"/>
            <a:ext cx="2582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Yellow Star Thistle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U.S. Invasive Microbes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914400"/>
            <a:ext cx="5257800" cy="427809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>
            <a:solidFill>
              <a:schemeClr val="accent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 Pathogens </a:t>
            </a:r>
          </a:p>
          <a:p>
            <a:r>
              <a:rPr lang="en-US" b="1" dirty="0" smtClean="0"/>
              <a:t>Avian Influenza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Exotic Newcastle Disease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/>
              <a:t>Fowlpox</a:t>
            </a:r>
            <a:r>
              <a:rPr lang="en-US" b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Viral Hemorrhagic Septicemia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West Nile Virus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Whirling Disease </a:t>
            </a:r>
            <a:endParaRPr lang="en-US" dirty="0" smtClean="0"/>
          </a:p>
          <a:p>
            <a:r>
              <a:rPr lang="en-US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 Pathogens</a:t>
            </a:r>
          </a:p>
          <a:p>
            <a:r>
              <a:rPr lang="en-US" b="1" dirty="0" smtClean="0"/>
              <a:t>Citrus Canker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b="1" dirty="0" smtClean="0"/>
              <a:t>Citrus Greening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b="1" dirty="0" smtClean="0"/>
              <a:t>Plum Pox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Southern Bacterial Wilt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Soybean Rust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Sudden Oak Death </a:t>
            </a:r>
            <a:endParaRPr lang="en-US" dirty="0" smtClean="0"/>
          </a:p>
          <a:p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3200400"/>
            <a:ext cx="2581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West Nile Virus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482" name="Picture 2" descr="File:NIAID-west-N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914400"/>
            <a:ext cx="2857500" cy="2276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citruscank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3733800"/>
            <a:ext cx="2941053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175947" y="6248400"/>
            <a:ext cx="220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Citrus Canker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312</Words>
  <Application>Microsoft Office PowerPoint</Application>
  <PresentationFormat>Екран (4:3)</PresentationFormat>
  <Paragraphs>114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Office Theme</vt:lpstr>
      <vt:lpstr>Invasive Species</vt:lpstr>
      <vt:lpstr>Invasive Species</vt:lpstr>
      <vt:lpstr>U.S. Invasive Aquatic Plants </vt:lpstr>
      <vt:lpstr>U.S. Invasive Aquatic Animals</vt:lpstr>
      <vt:lpstr>U.S. Invasive Invertebrates</vt:lpstr>
      <vt:lpstr>U.S. Invasive Vertebrates</vt:lpstr>
      <vt:lpstr>U.S. Invasive Plants</vt:lpstr>
      <vt:lpstr>U.S. Invasive Microbes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Man’s Impact</dc:title>
  <dc:creator>Andy</dc:creator>
  <cp:lastModifiedBy>RomaK</cp:lastModifiedBy>
  <cp:revision>40</cp:revision>
  <dcterms:created xsi:type="dcterms:W3CDTF">2009-02-22T23:49:56Z</dcterms:created>
  <dcterms:modified xsi:type="dcterms:W3CDTF">2015-09-03T12:12:37Z</dcterms:modified>
</cp:coreProperties>
</file>